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7"/>
  </p:notesMasterIdLst>
  <p:handoutMasterIdLst>
    <p:handoutMasterId r:id="rId48"/>
  </p:handoutMasterIdLst>
  <p:sldIdLst>
    <p:sldId id="326" r:id="rId4"/>
    <p:sldId id="380" r:id="rId5"/>
    <p:sldId id="450" r:id="rId6"/>
    <p:sldId id="452" r:id="rId7"/>
    <p:sldId id="451" r:id="rId8"/>
    <p:sldId id="453" r:id="rId9"/>
    <p:sldId id="546" r:id="rId10"/>
    <p:sldId id="457" r:id="rId11"/>
    <p:sldId id="458" r:id="rId12"/>
    <p:sldId id="455" r:id="rId13"/>
    <p:sldId id="456" r:id="rId14"/>
    <p:sldId id="503" r:id="rId15"/>
    <p:sldId id="514" r:id="rId16"/>
    <p:sldId id="516" r:id="rId17"/>
    <p:sldId id="504" r:id="rId18"/>
    <p:sldId id="518" r:id="rId19"/>
    <p:sldId id="466" r:id="rId20"/>
    <p:sldId id="467" r:id="rId21"/>
    <p:sldId id="468" r:id="rId22"/>
    <p:sldId id="519" r:id="rId23"/>
    <p:sldId id="520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42" r:id="rId33"/>
    <p:sldId id="543" r:id="rId34"/>
    <p:sldId id="544" r:id="rId35"/>
    <p:sldId id="545" r:id="rId36"/>
    <p:sldId id="547" r:id="rId37"/>
    <p:sldId id="489" r:id="rId38"/>
    <p:sldId id="532" r:id="rId39"/>
    <p:sldId id="538" r:id="rId40"/>
    <p:sldId id="539" r:id="rId41"/>
    <p:sldId id="540" r:id="rId42"/>
    <p:sldId id="541" r:id="rId43"/>
    <p:sldId id="460" r:id="rId44"/>
    <p:sldId id="509" r:id="rId45"/>
    <p:sldId id="46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86408" autoAdjust="0"/>
  </p:normalViewPr>
  <p:slideViewPr>
    <p:cSldViewPr snapToGrid="0" snapToObjects="1">
      <p:cViewPr varScale="1">
        <p:scale>
          <a:sx n="91" d="100"/>
          <a:sy n="91" d="100"/>
        </p:scale>
        <p:origin x="-2000" y="-11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3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90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89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0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tandfonline.com/doi/abs/10.1080/10556788.2011.59785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1b</a:t>
            </a:r>
          </a:p>
          <a:p>
            <a:r>
              <a:rPr lang="en-US" sz="2800" b="1" dirty="0" smtClean="0"/>
              <a:t>Introduction to programming, why ADMB?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(Acknowledgements: Andr</a:t>
            </a:r>
            <a:r>
              <a:rPr lang="en-US" sz="2500" dirty="0" smtClean="0"/>
              <a:t>é Punt, Anders Nielsen)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-static.odesk.com/blog/uploads/sites/3/2015/06/10132943/Compilering-process-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01700"/>
            <a:ext cx="8953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0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ADMB is a 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it is a little different.</a:t>
            </a:r>
          </a:p>
          <a:p>
            <a:r>
              <a:rPr lang="en-US" dirty="0" smtClean="0"/>
              <a:t>In ADMB you write an ADMB template (.</a:t>
            </a:r>
            <a:r>
              <a:rPr lang="en-US" dirty="0" err="1" smtClean="0"/>
              <a:t>tpl</a:t>
            </a:r>
            <a:r>
              <a:rPr lang="en-US" dirty="0" smtClean="0"/>
              <a:t>) file.</a:t>
            </a:r>
          </a:p>
          <a:p>
            <a:r>
              <a:rPr lang="en-US" dirty="0" smtClean="0"/>
              <a:t>The compiler first turns this into C++ code, which is then compiled by a C++ compiler and linked to ADMB libraries to make the executable.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</a:t>
            </a:r>
            <a:r>
              <a:rPr lang="en-US" altLang="en-US" dirty="0" smtClean="0"/>
              <a:t>Problem – the ADMB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ADMB programs are written using a template (a file with a </a:t>
            </a:r>
            <a:r>
              <a:rPr lang="en-US" altLang="en-US" sz="2800" dirty="0" smtClean="0"/>
              <a:t>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extension</a:t>
            </a:r>
            <a:r>
              <a:rPr lang="en-US" altLang="en-US" sz="2800" dirty="0" smtClean="0"/>
              <a:t>).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file specifies:</a:t>
            </a:r>
          </a:p>
          <a:p>
            <a:pPr lvl="1"/>
            <a:r>
              <a:rPr lang="en-US" altLang="en-US" sz="2400" dirty="0"/>
              <a:t>the data (constants) that are part of the </a:t>
            </a:r>
            <a:r>
              <a:rPr lang="en-US" altLang="en-US" sz="2400" dirty="0" smtClean="0"/>
              <a:t>function,</a:t>
            </a:r>
          </a:p>
          <a:p>
            <a:pPr lvl="1"/>
            <a:r>
              <a:rPr lang="en-US" altLang="en-US" sz="2400" dirty="0"/>
              <a:t>the parameters that are to be varied to minimize the </a:t>
            </a:r>
            <a:r>
              <a:rPr lang="en-US" altLang="en-US" sz="2400" dirty="0" smtClean="0"/>
              <a:t>function,</a:t>
            </a:r>
            <a:endParaRPr lang="en-US" altLang="en-US" sz="2400" dirty="0"/>
          </a:p>
          <a:p>
            <a:pPr lvl="1"/>
            <a:r>
              <a:rPr lang="en-US" altLang="en-US" sz="2400" dirty="0"/>
              <a:t>any variables that depend on the parameters but are not parameters themselves; and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function to be </a:t>
            </a:r>
            <a:r>
              <a:rPr lang="en-US" altLang="en-US" sz="2400" dirty="0" smtClean="0"/>
              <a:t>minimized.</a:t>
            </a:r>
            <a:endParaRPr lang="en-US" altLang="en-US" sz="2400" dirty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When in doubt, consult the ADMB documentation. Sometimes terse, but often useful.</a:t>
            </a: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 b="4198"/>
          <a:stretch/>
        </p:blipFill>
        <p:spPr>
          <a:xfrm>
            <a:off x="1152053" y="1060548"/>
            <a:ext cx="6839893" cy="4501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text editor and shell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594336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editor: write code, edit and view data and output files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Shell: compile code / build models, run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891893"/>
            <a:ext cx="7913077" cy="49456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ADMB-IDE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125414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tpl</a:t>
            </a:r>
            <a:r>
              <a:rPr lang="en-US" dirty="0" smtClean="0"/>
              <a:t> file, write and edit code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Compile/Build code report.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2879587">
            <a:off x="5716714" y="1982199"/>
            <a:ext cx="838104" cy="552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8412" y="27437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from running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</a:t>
            </a:r>
            <a:r>
              <a:rPr lang="en-US" dirty="0" err="1" smtClean="0"/>
              <a:t>tpl</a:t>
            </a:r>
            <a:r>
              <a:rPr lang="en-US" dirty="0" smtClean="0"/>
              <a:t> to create executable.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372" r="20571" b="27397"/>
          <a:stretch/>
        </p:blipFill>
        <p:spPr>
          <a:xfrm>
            <a:off x="716109" y="1311965"/>
            <a:ext cx="7172519" cy="4478215"/>
          </a:xfrm>
        </p:spPr>
      </p:pic>
      <p:sp>
        <p:nvSpPr>
          <p:cNvPr id="5" name="TextBox 4"/>
          <p:cNvSpPr txBox="1"/>
          <p:nvPr/>
        </p:nvSpPr>
        <p:spPr>
          <a:xfrm>
            <a:off x="517186" y="590294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cd to directory  containing  </a:t>
            </a:r>
            <a:r>
              <a:rPr lang="en-US" dirty="0" err="1" smtClean="0"/>
              <a:t>myprogram.tpl</a:t>
            </a:r>
            <a:endParaRPr lang="en-US" dirty="0" smtClean="0"/>
          </a:p>
          <a:p>
            <a:r>
              <a:rPr lang="en-US" dirty="0" smtClean="0"/>
              <a:t>Type:  </a:t>
            </a:r>
            <a:r>
              <a:rPr lang="en-US" dirty="0" err="1" smtClean="0"/>
              <a:t>admb</a:t>
            </a:r>
            <a:r>
              <a:rPr lang="en-US" dirty="0" smtClean="0"/>
              <a:t>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0925" y="1475961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2644925" y="1040620"/>
            <a:ext cx="339970" cy="5731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24" y="900450"/>
            <a:ext cx="157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‘Build’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69170" y="2520462"/>
            <a:ext cx="609599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72000" y="3465220"/>
            <a:ext cx="448684" cy="746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03633" y="3205342"/>
            <a:ext cx="679936" cy="47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96342" y="4211356"/>
            <a:ext cx="11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Hooray!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to the C++ compiler and linker.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8769" y="2158854"/>
            <a:ext cx="130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.</a:t>
            </a:r>
            <a:r>
              <a:rPr lang="en-US" dirty="0" err="1" smtClean="0"/>
              <a:t>tpl</a:t>
            </a:r>
            <a:r>
              <a:rPr lang="en-US" dirty="0" smtClean="0"/>
              <a:t> to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17153" r="20940" b="26533"/>
          <a:stretch/>
        </p:blipFill>
        <p:spPr>
          <a:xfrm>
            <a:off x="786817" y="1202409"/>
            <a:ext cx="7400605" cy="4700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81"/>
            <a:ext cx="8405446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Running your executable  (.</a:t>
            </a:r>
            <a:r>
              <a:rPr lang="en-US" dirty="0" err="1" smtClean="0"/>
              <a:t>dat</a:t>
            </a:r>
            <a:r>
              <a:rPr lang="en-US" dirty="0" smtClean="0"/>
              <a:t> file required)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6" y="600845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Windows, type</a:t>
            </a:r>
            <a:r>
              <a:rPr lang="en-US" dirty="0" smtClean="0"/>
              <a:t>:  </a:t>
            </a:r>
            <a:r>
              <a:rPr lang="en-US" dirty="0" err="1" smtClean="0"/>
              <a:t>myprogram</a:t>
            </a:r>
            <a:r>
              <a:rPr lang="en-US" dirty="0" smtClean="0"/>
              <a:t>	                Linux/Mac, type :   ./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30555" y="1379338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3008895" y="999247"/>
            <a:ext cx="175043" cy="5048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63932" y="887110"/>
            <a:ext cx="2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Run model.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96708" y="2899404"/>
            <a:ext cx="386861" cy="7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while running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4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Example: Linear regression</a:t>
            </a:r>
            <a:endParaRPr lang="en-US" altLang="en-US" sz="36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Start with a least-squares linear regression: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Find </a:t>
            </a:r>
            <a:r>
              <a:rPr lang="en-US" altLang="en-US" sz="2400" i="1" dirty="0" smtClean="0"/>
              <a:t>a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b</a:t>
            </a:r>
            <a:r>
              <a:rPr lang="en-US" altLang="en-US" sz="2400" dirty="0" smtClean="0"/>
              <a:t> by minimizing: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Program: Lab1.tpl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Data File: Lab1.dat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compile: </a:t>
            </a:r>
            <a:r>
              <a:rPr lang="en-US" altLang="en-US" sz="2800" dirty="0" err="1" smtClean="0">
                <a:solidFill>
                  <a:schemeClr val="hlink"/>
                </a:solidFill>
              </a:rPr>
              <a:t>admb</a:t>
            </a:r>
            <a:r>
              <a:rPr lang="en-US" altLang="en-US" sz="2800" dirty="0" smtClean="0">
                <a:solidFill>
                  <a:schemeClr val="hlink"/>
                </a:solidFill>
              </a:rPr>
              <a:t>  Lab1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 run: </a:t>
            </a:r>
            <a:r>
              <a:rPr lang="en-US" altLang="en-US" sz="2800" dirty="0">
                <a:solidFill>
                  <a:schemeClr val="hlink"/>
                </a:solidFill>
              </a:rPr>
              <a:t>Lab1   (or </a:t>
            </a:r>
            <a:r>
              <a:rPr lang="en-US" altLang="en-US" sz="2800" dirty="0" smtClean="0">
                <a:solidFill>
                  <a:schemeClr val="hlink"/>
                </a:solidFill>
              </a:rPr>
              <a:t>./Lab1)</a:t>
            </a:r>
            <a:endParaRPr lang="en-US" altLang="en-US" sz="2800" dirty="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Have a look at the various output files.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smtClean="0"/>
              <a:t>(Lab1.par, Lab1.cor, Lab1.std)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43075"/>
              </p:ext>
            </p:extLst>
          </p:nvPr>
        </p:nvGraphicFramePr>
        <p:xfrm>
          <a:off x="2694914" y="2084560"/>
          <a:ext cx="29797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914" y="2084560"/>
                        <a:ext cx="29797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71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3049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(Linear Regression)</a:t>
            </a:r>
            <a:br>
              <a:rPr lang="en-US" altLang="en-US" sz="3600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409342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Sections: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DATA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–the </a:t>
            </a:r>
            <a:r>
              <a:rPr lang="en-US" altLang="en-US" sz="2000" dirty="0"/>
              <a:t>input data (read from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Lab1.DAT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PARAMETER</a:t>
            </a:r>
            <a:r>
              <a:rPr lang="en-US" altLang="en-US" sz="2000" dirty="0"/>
              <a:t> – the model </a:t>
            </a:r>
            <a:r>
              <a:rPr lang="en-US" altLang="en-US" sz="2000" dirty="0" smtClean="0"/>
              <a:t>parameters, 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/>
              <a:t>functions of the parameters, and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objective function.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PROCEDURE</a:t>
            </a:r>
            <a:r>
              <a:rPr lang="en-US" altLang="en-US" sz="2000" dirty="0"/>
              <a:t> – where the calculations 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done.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There are other SECTIONS which will 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32995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1044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Reserved words: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storage types (in blue)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built-in functions (in green)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0" y="3581400"/>
            <a:ext cx="5257800" cy="267765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Some notes: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dirty="0"/>
              <a:t>   </a:t>
            </a:r>
            <a:r>
              <a:rPr lang="en-US" altLang="en-US" sz="2000" dirty="0"/>
              <a:t>You can add </a:t>
            </a:r>
            <a:r>
              <a:rPr lang="en-US" altLang="en-US" sz="2000" dirty="0" smtClean="0"/>
              <a:t>comments</a:t>
            </a:r>
            <a:br>
              <a:rPr lang="en-US" altLang="en-US" sz="2000" dirty="0" smtClean="0"/>
            </a:br>
            <a:r>
              <a:rPr lang="en-US" altLang="en-US" sz="2000" dirty="0" smtClean="0"/>
              <a:t>      (lines </a:t>
            </a:r>
            <a:r>
              <a:rPr lang="en-US" altLang="en-US" sz="2000" dirty="0"/>
              <a:t>starting </a:t>
            </a:r>
            <a:r>
              <a:rPr lang="en-US" altLang="en-US" sz="2000" dirty="0" smtClean="0"/>
              <a:t>with </a:t>
            </a:r>
            <a:r>
              <a:rPr lang="en-US" altLang="en-US" sz="2000" dirty="0"/>
              <a:t>//) – use them!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ADMB works with vectors – see how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the predicted values are computed.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The “</a:t>
            </a:r>
            <a:r>
              <a:rPr lang="en-US" altLang="en-US" sz="2000" dirty="0" err="1"/>
              <a:t>objective_function_value</a:t>
            </a:r>
            <a:r>
              <a:rPr lang="en-US" altLang="en-US" sz="2000" dirty="0"/>
              <a:t>” is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variable being minimized.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282575" y="3043238"/>
            <a:ext cx="370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catch is a reserved word</a:t>
            </a:r>
            <a:r>
              <a:rPr lang="en-US" altLang="en-US" sz="2400" dirty="0" smtClean="0">
                <a:solidFill>
                  <a:srgbClr val="FF0000"/>
                </a:solidFill>
              </a:rPr>
              <a:t>!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801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PARAMETER_SECTION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83923"/>
            <a:ext cx="8229600" cy="130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(Linear Regression)</a:t>
            </a:r>
            <a:br>
              <a:rPr lang="en-US" altLang="en-US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316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programming, why 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87818" y="54970"/>
            <a:ext cx="3505200" cy="6740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PARAMETER_SECTION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cout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“y”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“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”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report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2"/>
            <a:ext cx="8229600" cy="19496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</a:t>
            </a:r>
            <a:br>
              <a:rPr lang="en-US" altLang="en-US" sz="3600" dirty="0" smtClean="0"/>
            </a:br>
            <a:r>
              <a:rPr lang="en-US" altLang="en-US" sz="3600" dirty="0" smtClean="0"/>
              <a:t>(Linear Regression)</a:t>
            </a:r>
            <a:br>
              <a:rPr lang="en-US" altLang="en-US" sz="3600" dirty="0" smtClean="0"/>
            </a:br>
            <a:r>
              <a:rPr lang="en-US" altLang="en-US" sz="3600" dirty="0" smtClean="0"/>
              <a:t>Adding Output</a:t>
            </a:r>
            <a:endParaRPr lang="en-US" altLang="en-US" sz="3200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0985" y="2710112"/>
            <a:ext cx="3810000" cy="175432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Use</a:t>
            </a:r>
            <a:r>
              <a:rPr lang="en-US" altLang="en-US" sz="1800" dirty="0"/>
              <a:t>: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</a:t>
            </a:r>
            <a:r>
              <a:rPr lang="en-US" altLang="en-US" sz="1800" dirty="0" err="1"/>
              <a:t>cout</a:t>
            </a:r>
            <a:r>
              <a:rPr lang="en-US" altLang="en-US" sz="1800" dirty="0"/>
              <a:t>” to output the values for variables to the </a:t>
            </a:r>
            <a:r>
              <a:rPr lang="en-US" altLang="en-US" sz="1800" dirty="0">
                <a:solidFill>
                  <a:schemeClr val="folHlink"/>
                </a:solidFill>
              </a:rPr>
              <a:t>screen</a:t>
            </a:r>
            <a:r>
              <a:rPr lang="en-US" altLang="en-US" sz="1800" dirty="0"/>
              <a:t>; and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“report” to output results to the </a:t>
            </a:r>
            <a:r>
              <a:rPr lang="en-US" altLang="en-US" sz="1800" dirty="0">
                <a:solidFill>
                  <a:schemeClr val="folHlink"/>
                </a:solidFill>
              </a:rPr>
              <a:t>.REP file</a:t>
            </a:r>
            <a:r>
              <a:rPr lang="en-US" altLang="en-US" sz="1800" dirty="0"/>
              <a:t> (only after the minimization is complete)</a:t>
            </a:r>
          </a:p>
        </p:txBody>
      </p:sp>
    </p:spTree>
    <p:extLst>
      <p:ext uri="{BB962C8B-B14F-4D97-AF65-F5344CB8AC3E}">
        <p14:creationId xmlns:p14="http://schemas.microsoft.com/office/powerpoint/2010/main" val="4784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45585"/>
          </a:xfrm>
        </p:spPr>
        <p:txBody>
          <a:bodyPr/>
          <a:lstStyle/>
          <a:p>
            <a:r>
              <a:rPr lang="en-US" dirty="0" smtClean="0"/>
              <a:t>Example (Linear Regression)</a:t>
            </a:r>
            <a:br>
              <a:rPr lang="en-US" dirty="0" smtClean="0"/>
            </a:br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8229600" cy="5010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Lab1.par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 final objective function, and the gradient – the latter should be close to zero!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Lab1.std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 and the (asymptotic) standard errors.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Lab1.cor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their (asymptotic) standard errors, and their (asymptotic) correlation matrix.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Lab1.rep</a:t>
            </a:r>
            <a:r>
              <a:rPr lang="en-US" altLang="en-US" dirty="0" smtClean="0"/>
              <a:t> </a:t>
            </a:r>
            <a:r>
              <a:rPr lang="en-US" altLang="en-US" dirty="0"/>
              <a:t>– lists any variables specified in the REPORT_SECTION.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996147"/>
          </a:xfrm>
        </p:spPr>
        <p:txBody>
          <a:bodyPr>
            <a:normAutofit fontScale="9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problem could have been done by hand or in EXCEL </a:t>
            </a:r>
            <a:r>
              <a:rPr lang="en-US" dirty="0"/>
              <a:t>using </a:t>
            </a:r>
            <a:r>
              <a:rPr lang="en-US" dirty="0" smtClean="0"/>
              <a:t>SOLVER</a:t>
            </a:r>
            <a:r>
              <a:rPr lang="en-US" dirty="0"/>
              <a:t> </a:t>
            </a:r>
            <a:r>
              <a:rPr lang="en-US" dirty="0" smtClean="0"/>
              <a:t>(or using lm() in R, or…..)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" y="1538092"/>
            <a:ext cx="5121876" cy="28810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44730" b="40378"/>
          <a:stretch/>
        </p:blipFill>
        <p:spPr>
          <a:xfrm>
            <a:off x="5109519" y="3147884"/>
            <a:ext cx="3842952" cy="3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Dissecting The </a:t>
            </a:r>
            <a:r>
              <a:rPr lang="en-US" dirty="0" smtClean="0"/>
              <a:t>Program (arithmetic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68487"/>
          </a:xfrm>
        </p:spPr>
        <p:txBody>
          <a:bodyPr>
            <a:normAutofit/>
          </a:bodyPr>
          <a:lstStyle/>
          <a:p>
            <a:r>
              <a:rPr lang="en-US" dirty="0"/>
              <a:t>The first line is a vector operation - it defines a vector, each element of which, </a:t>
            </a:r>
            <a:r>
              <a:rPr lang="en-US" dirty="0" err="1"/>
              <a:t>ypred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), is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</a:t>
            </a:r>
            <a:r>
              <a:rPr lang="en-US" dirty="0" err="1"/>
              <a:t>+b</a:t>
            </a:r>
            <a:r>
              <a:rPr lang="en-US" dirty="0"/>
              <a:t>*x(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r>
              <a:rPr lang="en-US" dirty="0"/>
              <a:t>The second line sums the squares of the differences between the observed (y) and predicted (</a:t>
            </a:r>
            <a:r>
              <a:rPr lang="en-US" dirty="0" err="1"/>
              <a:t>ypred</a:t>
            </a:r>
            <a:r>
              <a:rPr lang="en-US" dirty="0"/>
              <a:t>) values – this is also a vector 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0685" y="1453802"/>
            <a:ext cx="5070175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2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</a:t>
            </a:r>
            <a:r>
              <a:rPr lang="en-AU" alt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2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92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following are the ADMB arithmetic expressions: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a+b</a:t>
            </a:r>
            <a:r>
              <a:rPr lang="en-US" altLang="en-US" dirty="0"/>
              <a:t> </a:t>
            </a:r>
            <a:r>
              <a:rPr lang="en-US" altLang="en-US" dirty="0" smtClean="0"/>
              <a:t>  //addition </a:t>
            </a:r>
            <a:r>
              <a:rPr lang="en-US" altLang="en-US" dirty="0"/>
              <a:t>(note Z+=b)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Z=a-b </a:t>
            </a:r>
            <a:r>
              <a:rPr lang="en-US" altLang="en-US" dirty="0" smtClean="0"/>
              <a:t>   //subtraction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Z=a*b   //multiplication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Z=a/b  </a:t>
            </a:r>
            <a:r>
              <a:rPr lang="en-US" altLang="en-US" dirty="0" smtClean="0"/>
              <a:t>  //division</a:t>
            </a: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ADMB </a:t>
            </a:r>
            <a:r>
              <a:rPr lang="en-US" altLang="en-US" sz="2800" dirty="0"/>
              <a:t>implements all the standard functions (and more</a:t>
            </a:r>
            <a:r>
              <a:rPr lang="en-US" altLang="en-US" sz="2800" dirty="0" smtClean="0"/>
              <a:t>):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Z=log(a)    //log to the base e [ln]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mfexp</a:t>
            </a:r>
            <a:r>
              <a:rPr lang="en-US" altLang="en-US" dirty="0"/>
              <a:t>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Z=pow(</a:t>
            </a:r>
            <a:r>
              <a:rPr lang="en-US" altLang="en-US" dirty="0" err="1"/>
              <a:t>a,b</a:t>
            </a:r>
            <a:r>
              <a:rPr lang="en-US" altLang="en-US" dirty="0"/>
              <a:t>)  </a:t>
            </a:r>
            <a:r>
              <a:rPr lang="en-US" altLang="en-US" dirty="0" smtClean="0"/>
              <a:t> //exponentiation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Z=square(a)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Z=norm2(vec1,vec2)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Before a variable is used, it has to be </a:t>
            </a:r>
            <a:r>
              <a:rPr lang="en-US" altLang="en-US" sz="2800" dirty="0">
                <a:solidFill>
                  <a:schemeClr val="accent2"/>
                </a:solidFill>
              </a:rPr>
              <a:t>declared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Key </a:t>
            </a:r>
            <a:r>
              <a:rPr lang="en-US" altLang="en-US" sz="2800" dirty="0"/>
              <a:t>distinction among variables: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Fixed throughout the program (data to be read in, values for fixed </a:t>
            </a:r>
            <a:r>
              <a:rPr lang="en-US" altLang="en-US" sz="2400" dirty="0" smtClean="0"/>
              <a:t>parameters):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DATA_SECTION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parameters to be estimated and any variables that are functions of these </a:t>
            </a:r>
            <a:r>
              <a:rPr lang="en-US" altLang="en-US" sz="2400" dirty="0" smtClean="0"/>
              <a:t>parameters: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PARAMETER_SECTION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Declarations are of the form: 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800" dirty="0"/>
              <a:t>			</a:t>
            </a:r>
            <a:r>
              <a:rPr lang="en-US" altLang="en-US" sz="2800" b="1" i="1" dirty="0">
                <a:solidFill>
                  <a:schemeClr val="accent2"/>
                </a:solidFill>
              </a:rPr>
              <a:t>“Data type” “variable name”;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9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 dirty="0"/>
              <a:t>ADMB needs to know what dimensions and format </a:t>
            </a:r>
            <a:r>
              <a:rPr lang="en-US" altLang="en-US" sz="2400" dirty="0" smtClean="0"/>
              <a:t>your data/variables/parameters </a:t>
            </a:r>
            <a:r>
              <a:rPr lang="en-US" altLang="en-US" sz="2400" dirty="0"/>
              <a:t>will be in!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</a:t>
            </a:r>
            <a:r>
              <a:rPr lang="en-US" altLang="en-US" sz="2400" dirty="0" smtClean="0"/>
              <a:t>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int</a:t>
            </a:r>
            <a:r>
              <a:rPr lang="en-US" altLang="en-US" sz="2000" dirty="0"/>
              <a:t> (e.g.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Count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accent1"/>
                </a:solidFill>
              </a:rPr>
              <a:t>number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(e.g. number Biomass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real number.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vector</a:t>
            </a:r>
            <a:r>
              <a:rPr lang="en-US" altLang="en-US" sz="2000" dirty="0"/>
              <a:t> (e.g. vector me(1,10</a:t>
            </a:r>
            <a:r>
              <a:rPr lang="en-US" altLang="en-US" sz="2000" dirty="0" smtClean="0"/>
              <a:t>)), </a:t>
            </a:r>
            <a:r>
              <a:rPr lang="en-US" altLang="en-US" sz="2000" dirty="0"/>
              <a:t>set of real numbers indexed by 1,2,..,10.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ivector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as </a:t>
            </a:r>
            <a:r>
              <a:rPr lang="en-US" altLang="en-US" sz="2000" dirty="0"/>
              <a:t>for vector, except that the contents are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(e.g. Weight(1,Nyear,1,Nage)) two </a:t>
            </a:r>
            <a:r>
              <a:rPr lang="en-US" altLang="en-US" sz="2000" dirty="0"/>
              <a:t>dimensional array of real;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two </a:t>
            </a:r>
            <a:r>
              <a:rPr lang="en-US" altLang="en-US" sz="2000" dirty="0"/>
              <a:t>dimensional array of integer;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3darray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three </a:t>
            </a:r>
            <a:r>
              <a:rPr lang="en-US" altLang="en-US" sz="2000" dirty="0"/>
              <a:t>dimensional array of real; and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4darray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four </a:t>
            </a:r>
            <a:r>
              <a:rPr lang="en-US" altLang="en-US" sz="2000" dirty="0"/>
              <a:t>dimensional array of </a:t>
            </a:r>
            <a:r>
              <a:rPr lang="en-US" altLang="en-US" sz="2000" dirty="0" smtClean="0"/>
              <a:t>real.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ADMB (and C) is case-sensitive, i.e. the variables biomass and Biomass are NOT the same 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/>
              <a:t>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 smtClean="0"/>
              <a:t>“if</a:t>
            </a:r>
            <a:r>
              <a:rPr lang="en-US" dirty="0"/>
              <a:t>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the normal C++ statements can be used in the Procedure </a:t>
            </a:r>
            <a:r>
              <a:rPr lang="en-US" altLang="en-US" dirty="0" smtClean="0"/>
              <a:t>Section.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 smtClean="0"/>
              <a:t>Combining </a:t>
            </a:r>
            <a:r>
              <a:rPr lang="en-US" altLang="en-US" dirty="0"/>
              <a:t>statements:</a:t>
            </a:r>
          </a:p>
          <a:p>
            <a:pPr lvl="1">
              <a:buNone/>
            </a:pPr>
            <a:r>
              <a:rPr lang="en-US" altLang="en-US" sz="1800" dirty="0"/>
              <a:t>			 { statement; statement 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 </a:t>
            </a:r>
            <a:r>
              <a:rPr lang="en-US" dirty="0"/>
              <a:t>(Constructing conditions)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==</a:t>
            </a:r>
            <a:r>
              <a:rPr lang="en-US" dirty="0"/>
              <a:t>	Equal to (NOT </a:t>
            </a:r>
            <a:r>
              <a:rPr lang="en-US" dirty="0" smtClean="0"/>
              <a:t>=)</a:t>
            </a:r>
          </a:p>
          <a:p>
            <a:pPr marL="457200" lvl="1" indent="0">
              <a:buNone/>
            </a:pPr>
            <a:r>
              <a:rPr lang="en-US" dirty="0" smtClean="0"/>
              <a:t>&lt;=</a:t>
            </a:r>
            <a:r>
              <a:rPr lang="en-US" dirty="0"/>
              <a:t>	Less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&gt;=</a:t>
            </a:r>
            <a:r>
              <a:rPr lang="en-US" dirty="0"/>
              <a:t>	Greater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	</a:t>
            </a:r>
            <a:r>
              <a:rPr lang="en-US" dirty="0" smtClean="0"/>
              <a:t>Less than</a:t>
            </a:r>
          </a:p>
          <a:p>
            <a:pPr marL="457200" lvl="1" indent="0">
              <a:buNone/>
            </a:pPr>
            <a:r>
              <a:rPr lang="en-US" dirty="0" smtClean="0"/>
              <a:t>&gt;     Greater than</a:t>
            </a:r>
          </a:p>
          <a:p>
            <a:pPr marL="457200" lvl="1" indent="0">
              <a:buNone/>
            </a:pPr>
            <a:r>
              <a:rPr lang="en-US" dirty="0" smtClean="0"/>
              <a:t>!=</a:t>
            </a:r>
            <a:r>
              <a:rPr lang="en-US" dirty="0"/>
              <a:t>	Not equal to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&amp;&amp; </a:t>
            </a:r>
            <a:r>
              <a:rPr lang="en-US" dirty="0"/>
              <a:t>	Condition is true if both sub-conditions are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||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one of the sub-conditions is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!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sub-condition is false</a:t>
            </a:r>
          </a:p>
          <a:p>
            <a:endParaRPr lang="en-US" dirty="0"/>
          </a:p>
          <a:p>
            <a:r>
              <a:rPr lang="en-US" dirty="0"/>
              <a:t>Note: ADMB may not work if a parameter or derived variable appears in </a:t>
            </a:r>
            <a:r>
              <a:rPr lang="en-US" dirty="0" smtClean="0"/>
              <a:t>a </a:t>
            </a:r>
            <a:r>
              <a:rPr lang="en-US" dirty="0"/>
              <a:t>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Building, Using, Developing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fisheries resource assessment world, typically three types of user:</a:t>
            </a:r>
          </a:p>
          <a:p>
            <a:r>
              <a:rPr lang="en-US" dirty="0" smtClean="0"/>
              <a:t>Model user: take canned software and press go, limited understanding of what is happening under the hood.</a:t>
            </a:r>
          </a:p>
          <a:p>
            <a:r>
              <a:rPr lang="en-US" dirty="0" smtClean="0"/>
              <a:t>Model builder: can use existing software to build alternative models, fit to new data sets, etc.</a:t>
            </a:r>
          </a:p>
          <a:p>
            <a:r>
              <a:rPr lang="en-US" dirty="0" smtClean="0"/>
              <a:t>Model developer: someone who is interested in developing and testing code underlying model structure and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aim of this class is to provide you with the skill set to work toward the second two of these, hopefully you are interested in the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Procedure Section</a:t>
            </a:r>
            <a:br>
              <a:rPr lang="en-US" dirty="0" smtClean="0"/>
            </a:br>
            <a:r>
              <a:rPr lang="en-US" dirty="0" smtClean="0"/>
              <a:t>The “for”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{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</a:t>
            </a:r>
            <a:r>
              <a:rPr lang="en-US" dirty="0" smtClean="0"/>
              <a:t>”).</a:t>
            </a:r>
            <a:endParaRPr lang="en-US" dirty="0"/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 smtClean="0"/>
              <a:t>Parameters </a:t>
            </a:r>
            <a:r>
              <a:rPr lang="en-US" dirty="0"/>
              <a:t>and derived variables should not appear in the terminal condition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(year=1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year&lt;=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biomass(year+1)=biomass(year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Matrices, and 3d-arrays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Arrays, matrices, and 3d-arrays behave the same way as a mathematical vector. </a:t>
            </a:r>
          </a:p>
          <a:p>
            <a:r>
              <a:rPr lang="en-US" dirty="0"/>
              <a:t>You can reference whole arrays or elements of arrays (the former is generally faster).</a:t>
            </a:r>
          </a:p>
          <a:p>
            <a:r>
              <a:rPr lang="en-US" dirty="0" smtClean="0"/>
              <a:t>Arrays are often used in </a:t>
            </a:r>
            <a:r>
              <a:rPr lang="en-US" dirty="0"/>
              <a:t>conjunction with “for” loops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</a:t>
            </a:r>
            <a:br>
              <a:rPr lang="en-US" dirty="0" smtClean="0"/>
            </a:br>
            <a:r>
              <a:rPr lang="en-US" dirty="0" smtClean="0"/>
              <a:t>(Mathematical </a:t>
            </a:r>
            <a:r>
              <a:rPr lang="en-US" dirty="0"/>
              <a:t>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functions: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7933C"/>
                </a:solidFill>
              </a:rPr>
              <a:t>sin, cos, </a:t>
            </a:r>
            <a:r>
              <a:rPr lang="en-US" dirty="0" err="1">
                <a:solidFill>
                  <a:srgbClr val="77933C"/>
                </a:solidFill>
              </a:rPr>
              <a:t>asin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atan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acos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sinh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cosh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tanh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fabs</a:t>
            </a:r>
            <a:r>
              <a:rPr lang="en-US" dirty="0">
                <a:solidFill>
                  <a:srgbClr val="77933C"/>
                </a:solidFill>
              </a:rPr>
              <a:t>*,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>
                <a:solidFill>
                  <a:srgbClr val="77933C"/>
                </a:solidFill>
              </a:rPr>
              <a:t>, log, </a:t>
            </a:r>
            <a:r>
              <a:rPr lang="en-US" dirty="0" smtClean="0">
                <a:solidFill>
                  <a:srgbClr val="77933C"/>
                </a:solidFill>
              </a:rPr>
              <a:t>log10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sqrt</a:t>
            </a:r>
            <a:r>
              <a:rPr lang="en-US" dirty="0">
                <a:solidFill>
                  <a:srgbClr val="77933C"/>
                </a:solidFill>
              </a:rPr>
              <a:t>, pow, </a:t>
            </a:r>
            <a:r>
              <a:rPr lang="en-US" dirty="0" err="1">
                <a:solidFill>
                  <a:srgbClr val="77933C"/>
                </a:solidFill>
              </a:rPr>
              <a:t>gammln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log_comb</a:t>
            </a:r>
            <a:endParaRPr lang="en-US" dirty="0">
              <a:solidFill>
                <a:srgbClr val="77933C"/>
              </a:solidFill>
            </a:endParaRPr>
          </a:p>
          <a:p>
            <a:r>
              <a:rPr lang="en-US" dirty="0"/>
              <a:t>These functions operate on numbers and vectors, </a:t>
            </a:r>
            <a:r>
              <a:rPr lang="en-US" dirty="0" err="1" smtClean="0"/>
              <a:t>i.e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=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 smtClean="0"/>
              <a:t>(number</a:t>
            </a:r>
            <a:r>
              <a:rPr lang="en-US" dirty="0"/>
              <a:t>);    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(vector);</a:t>
            </a:r>
            <a:endParaRPr lang="en-US" dirty="0"/>
          </a:p>
          <a:p>
            <a:r>
              <a:rPr lang="en-US" dirty="0"/>
              <a:t>One can also find the minimum and maximum of a vector: </a:t>
            </a:r>
            <a:r>
              <a:rPr lang="en-US" dirty="0">
                <a:solidFill>
                  <a:srgbClr val="77933C"/>
                </a:solidFill>
              </a:rPr>
              <a:t>min</a:t>
            </a:r>
            <a:r>
              <a:rPr lang="en-US" dirty="0"/>
              <a:t>(x)*; </a:t>
            </a:r>
            <a:r>
              <a:rPr lang="en-US" dirty="0">
                <a:solidFill>
                  <a:srgbClr val="77933C"/>
                </a:solidFill>
              </a:rPr>
              <a:t>max</a:t>
            </a:r>
            <a:r>
              <a:rPr lang="en-US" dirty="0"/>
              <a:t>(x</a:t>
            </a:r>
            <a:r>
              <a:rPr lang="en-US" dirty="0" smtClean="0"/>
              <a:t>)*;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Are these differentiable?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ADMB-II </a:t>
            </a:r>
            <a:br>
              <a:rPr lang="en-US" dirty="0"/>
            </a:br>
            <a:r>
              <a:rPr lang="en-US" dirty="0"/>
              <a:t>(Vector &amp; matrix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c </a:t>
            </a:r>
            <a:r>
              <a:rPr lang="en-US" altLang="en-US" dirty="0"/>
              <a:t>= </a:t>
            </a:r>
            <a:r>
              <a:rPr lang="en-US" altLang="en-US" dirty="0" err="1">
                <a:solidFill>
                  <a:srgbClr val="77933C"/>
                </a:solidFill>
              </a:rPr>
              <a:t>elem_prod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/>
              <a:t>c = </a:t>
            </a:r>
            <a:r>
              <a:rPr lang="en-US" altLang="en-US" dirty="0" err="1">
                <a:solidFill>
                  <a:srgbClr val="77933C"/>
                </a:solidFill>
              </a:rPr>
              <a:t>elem_div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det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//determinant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inv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 //inverse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norm2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 = </a:t>
            </a:r>
            <a:r>
              <a:rPr lang="en-US" altLang="en-US" dirty="0">
                <a:solidFill>
                  <a:srgbClr val="77933C"/>
                </a:solidFill>
              </a:rPr>
              <a:t>trans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  //transpose</a:t>
            </a: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30143"/>
              </p:ext>
            </p:extLst>
          </p:nvPr>
        </p:nvGraphicFramePr>
        <p:xfrm>
          <a:off x="5014783" y="1782441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Equation" r:id="rId3" imgW="622030" imgH="228501" progId="Equation.DSMT4">
                  <p:embed/>
                </p:oleObj>
              </mc:Choice>
              <mc:Fallback>
                <p:oleObj name="Equation" r:id="rId3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783" y="1782441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50853"/>
              </p:ext>
            </p:extLst>
          </p:nvPr>
        </p:nvGraphicFramePr>
        <p:xfrm>
          <a:off x="5013325" y="2262189"/>
          <a:ext cx="1649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Equation" r:id="rId5" imgW="825500" imgH="241300" progId="Equation.DSMT4">
                  <p:embed/>
                </p:oleObj>
              </mc:Choice>
              <mc:Fallback>
                <p:oleObj name="Equation" r:id="rId5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2262189"/>
                        <a:ext cx="1649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42390"/>
              </p:ext>
            </p:extLst>
          </p:nvPr>
        </p:nvGraphicFramePr>
        <p:xfrm>
          <a:off x="5410200" y="4059238"/>
          <a:ext cx="10874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Equation" r:id="rId7" imgW="723586" imgH="393529" progId="Equation.DSMT4">
                  <p:embed/>
                </p:oleObj>
              </mc:Choice>
              <mc:Fallback>
                <p:oleObj name="Equation" r:id="rId7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59238"/>
                        <a:ext cx="10874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5608"/>
              </p:ext>
            </p:extLst>
          </p:nvPr>
        </p:nvGraphicFramePr>
        <p:xfrm>
          <a:off x="5410200" y="4666264"/>
          <a:ext cx="1252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Equation" r:id="rId9" imgW="837836" imgH="355446" progId="Equation.DSMT4">
                  <p:embed/>
                </p:oleObj>
              </mc:Choice>
              <mc:Fallback>
                <p:oleObj name="Equation" r:id="rId9" imgW="83783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666264"/>
                        <a:ext cx="12525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(Extraction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Extracting </a:t>
            </a:r>
            <a:r>
              <a:rPr lang="en-US" dirty="0"/>
              <a:t>from arrays and </a:t>
            </a:r>
            <a:r>
              <a:rPr lang="en-US" dirty="0" smtClean="0"/>
              <a:t>matrices: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3"/>
                </a:solidFill>
              </a:rPr>
              <a:t>column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extract_row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3"/>
                </a:solidFill>
              </a:rPr>
              <a:t>extract_diagonal</a:t>
            </a:r>
            <a:r>
              <a:rPr lang="en-US" dirty="0"/>
              <a:t>(matrix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Subvectors</a:t>
            </a:r>
            <a:r>
              <a:rPr lang="en-US" dirty="0"/>
              <a:t>: extract a subset of a </a:t>
            </a:r>
            <a:r>
              <a:rPr lang="en-US" dirty="0" smtClean="0"/>
              <a:t>vector: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</a:t>
            </a:r>
            <a:r>
              <a:rPr lang="en-US" dirty="0" smtClean="0"/>
              <a:t>vector1(</a:t>
            </a:r>
            <a:r>
              <a:rPr lang="en-US" dirty="0" err="1" smtClean="0"/>
              <a:t>ivector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vector1(index1,index2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400" dirty="0" smtClean="0"/>
              <a:t>Statistical </a:t>
            </a:r>
            <a:r>
              <a:rPr lang="en-US" altLang="en-US" sz="2400" dirty="0" smtClean="0"/>
              <a:t>functions </a:t>
            </a:r>
            <a:r>
              <a:rPr lang="en-US" altLang="en-US" sz="2400" dirty="0" smtClean="0"/>
              <a:t>(e.g. cumulative normal, </a:t>
            </a:r>
            <a:r>
              <a:rPr lang="en-US" altLang="en-US" sz="2400" dirty="0" err="1" smtClean="0"/>
              <a:t>poisson</a:t>
            </a:r>
            <a:r>
              <a:rPr lang="en-US" altLang="en-US" sz="2400" dirty="0" smtClean="0"/>
              <a:t>, negative binomial distribution, many more…):</a:t>
            </a:r>
          </a:p>
          <a:p>
            <a:pPr marL="457200" lvl="1" indent="0">
              <a:buNone/>
            </a:pPr>
            <a:r>
              <a:rPr lang="en-US" altLang="en-US" sz="2000" dirty="0" err="1" smtClean="0">
                <a:solidFill>
                  <a:srgbClr val="77933C"/>
                </a:solidFill>
              </a:rPr>
              <a:t>cumd_norm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inv_cumd_norm</a:t>
            </a:r>
            <a:r>
              <a:rPr lang="en-US" altLang="en-US" sz="2000" dirty="0" smtClean="0">
                <a:solidFill>
                  <a:srgbClr val="77933C"/>
                </a:solidFill>
              </a:rPr>
              <a:t>, </a:t>
            </a:r>
            <a:r>
              <a:rPr lang="en-US" altLang="en-US" sz="2000" dirty="0" err="1" smtClean="0">
                <a:solidFill>
                  <a:srgbClr val="77933C"/>
                </a:solidFill>
              </a:rPr>
              <a:t>gamma_density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log_density_poisson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smtClean="0"/>
              <a:t>etc</a:t>
            </a:r>
            <a:r>
              <a:rPr lang="en-US" altLang="en-US" sz="2000" dirty="0" smtClean="0">
                <a:solidFill>
                  <a:srgbClr val="77933C"/>
                </a:solidFill>
              </a:rPr>
              <a:t>.</a:t>
            </a:r>
            <a:endParaRPr lang="en-US" altLang="en-US" sz="2000" dirty="0" smtClean="0">
              <a:solidFill>
                <a:srgbClr val="77933C"/>
              </a:solidFill>
            </a:endParaRPr>
          </a:p>
          <a:p>
            <a:r>
              <a:rPr lang="en-US" altLang="en-US" sz="2400" dirty="0" smtClean="0"/>
              <a:t>Complete list of functions (with documentation):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http</a:t>
            </a:r>
            <a:r>
              <a:rPr lang="en-US" altLang="en-US" sz="2400" dirty="0"/>
              <a:t>://</a:t>
            </a:r>
            <a:r>
              <a:rPr lang="en-US" altLang="en-US" sz="2400" dirty="0" err="1"/>
              <a:t>admb-project.org</a:t>
            </a:r>
            <a:r>
              <a:rPr lang="en-US" altLang="en-US" sz="2400" dirty="0"/>
              <a:t>/documentation/</a:t>
            </a:r>
            <a:r>
              <a:rPr lang="en-US" altLang="en-US" sz="2400" dirty="0" err="1"/>
              <a:t>api</a:t>
            </a:r>
            <a:r>
              <a:rPr lang="en-US" altLang="en-US" sz="2400" dirty="0"/>
              <a:t>/</a:t>
            </a:r>
            <a:r>
              <a:rPr lang="en-US" altLang="en-US" sz="2400" dirty="0" err="1"/>
              <a:t>modules.html</a:t>
            </a:r>
            <a:endParaRPr lang="en-US" altLang="en-US" sz="2400" dirty="0" smtClean="0"/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Random </a:t>
            </a:r>
            <a:r>
              <a:rPr lang="en-US" altLang="en-US" sz="2400" dirty="0" smtClean="0"/>
              <a:t>number generators (first create a “random number generator class” – specifies the random number seed; then use it), </a:t>
            </a:r>
            <a:r>
              <a:rPr lang="en-US" altLang="en-US" sz="2400" dirty="0" smtClean="0"/>
              <a:t>e.g.</a:t>
            </a:r>
            <a:endParaRPr lang="en-US" altLang="en-US" sz="2400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random_number_generator</a:t>
            </a:r>
            <a:r>
              <a:rPr lang="en-US" altLang="en-US" sz="2400" dirty="0" smtClean="0">
                <a:solidFill>
                  <a:schemeClr val="hlink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2400" dirty="0" smtClean="0">
                <a:latin typeface="Times New Roman"/>
                <a:cs typeface="Times New Roman"/>
              </a:rPr>
              <a:t>r(1891);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Poisson = </a:t>
            </a:r>
            <a:r>
              <a:rPr lang="en-US" altLang="en-US" sz="2400" dirty="0" err="1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randpoission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</a:t>
            </a:r>
            <a:r>
              <a:rPr lang="en-US" altLang="en-US" sz="2400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lamda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Normal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Uniform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randu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eaLnBrk="1" hangingPunct="1"/>
            <a:endParaRPr lang="en-US" altLang="en-US" sz="2400" dirty="0" smtClean="0">
              <a:latin typeface="Times New Roman"/>
              <a:cs typeface="Times New Roman"/>
            </a:endParaRPr>
          </a:p>
          <a:p>
            <a:pPr eaLnBrk="1" hangingPunct="1"/>
            <a:r>
              <a:rPr lang="en-US" altLang="en-US" sz="2400" dirty="0" smtClean="0"/>
              <a:t>Vector and matrix versions of these routines exist.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Built-in Functions in ADMB-IV </a:t>
            </a:r>
            <a:br>
              <a:rPr lang="en-US" altLang="en-US" sz="4000" smtClean="0"/>
            </a:br>
            <a:r>
              <a:rPr lang="en-US" altLang="en-US" sz="3200" smtClean="0"/>
              <a:t>(Statistical functions)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997338" y="4151843"/>
            <a:ext cx="1984913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Create the </a:t>
            </a:r>
            <a:r>
              <a:rPr lang="en-US" altLang="en-US" sz="2000" dirty="0" smtClean="0"/>
              <a:t>class</a:t>
            </a:r>
            <a:endParaRPr lang="en-US" altLang="en-US" sz="2000" dirty="0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190118" y="437515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4952927" y="4551953"/>
            <a:ext cx="474382" cy="1212186"/>
          </a:xfrm>
          <a:prstGeom prst="rightBrac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70973" y="4974167"/>
            <a:ext cx="905015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Use it.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942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Crashes  (because $%@&amp; happens)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causes ADMB more problems than:</a:t>
            </a:r>
          </a:p>
          <a:p>
            <a:r>
              <a:rPr lang="en-US" dirty="0" smtClean="0"/>
              <a:t>IF statements,</a:t>
            </a:r>
            <a:endParaRPr lang="en-US" dirty="0"/>
          </a:p>
          <a:p>
            <a:r>
              <a:rPr lang="en-US" dirty="0"/>
              <a:t>Functions that have very large </a:t>
            </a:r>
            <a:r>
              <a:rPr lang="en-US" dirty="0" smtClean="0"/>
              <a:t>derivatives,</a:t>
            </a:r>
            <a:endParaRPr lang="en-US" dirty="0"/>
          </a:p>
          <a:p>
            <a:r>
              <a:rPr lang="en-US" dirty="0"/>
              <a:t>Discontinuous functions or functions which are “bumpy</a:t>
            </a:r>
            <a:r>
              <a:rPr lang="en-US" dirty="0" smtClean="0"/>
              <a:t>”.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to overcome keeping a variable (x) positive (and differentiable):</a:t>
            </a:r>
          </a:p>
          <a:p>
            <a:r>
              <a:rPr lang="en-US" dirty="0" err="1" smtClean="0"/>
              <a:t>posfun</a:t>
            </a:r>
            <a:r>
              <a:rPr lang="en-US" dirty="0" smtClean="0"/>
              <a:t>(x</a:t>
            </a:r>
            <a:r>
              <a:rPr lang="en-US" dirty="0"/>
              <a:t>, eps, penalty)</a:t>
            </a:r>
          </a:p>
          <a:p>
            <a:r>
              <a:rPr lang="en-US" dirty="0"/>
              <a:t>x = </a:t>
            </a:r>
            <a:r>
              <a:rPr lang="en-US" dirty="0" err="1"/>
              <a:t>sqrt</a:t>
            </a:r>
            <a:r>
              <a:rPr lang="en-US" dirty="0"/>
              <a:t>(x*x);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22720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a coding style and applying it consistently can be SUPER helpful (particularly to your six-month older self).</a:t>
            </a:r>
          </a:p>
          <a:p>
            <a:r>
              <a:rPr lang="en-US" dirty="0" smtClean="0"/>
              <a:t>This doesn’t have to be onerous or official, but can help readability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8" y="3156947"/>
            <a:ext cx="2303322" cy="345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26036"/>
          <a:stretch/>
        </p:blipFill>
        <p:spPr>
          <a:xfrm>
            <a:off x="697135" y="3614350"/>
            <a:ext cx="4313531" cy="29941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072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</a:t>
            </a:r>
            <a:r>
              <a:rPr lang="en-US" altLang="en-US" sz="2800" dirty="0" smtClean="0"/>
              <a:t>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Always </a:t>
            </a:r>
            <a:r>
              <a:rPr lang="en-US" altLang="en-US" sz="2800" dirty="0"/>
              <a:t>include a comment (indicated by “//”) at the start of the program that states what it </a:t>
            </a:r>
            <a:r>
              <a:rPr lang="en-US" altLang="en-US" sz="2800" dirty="0" smtClean="0"/>
              <a:t>does.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Split </a:t>
            </a:r>
            <a:r>
              <a:rPr lang="en-US" altLang="en-US" sz="2800" dirty="0"/>
              <a:t>ideas / blocks of code with blank lines and </a:t>
            </a:r>
            <a:r>
              <a:rPr lang="en-US" altLang="en-US" sz="2800" dirty="0" smtClean="0"/>
              <a:t>comments.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Use </a:t>
            </a:r>
            <a:r>
              <a:rPr lang="en-US" altLang="en-US" sz="2800" dirty="0"/>
              <a:t>“inline” comments to refer to equations and meanings of </a:t>
            </a:r>
            <a:r>
              <a:rPr lang="en-US" altLang="en-US" sz="2800" dirty="0" smtClean="0"/>
              <a:t>variables.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Indent </a:t>
            </a:r>
            <a:r>
              <a:rPr lang="en-US" altLang="en-US" sz="2800" dirty="0"/>
              <a:t>blocks of code to increase </a:t>
            </a:r>
            <a:r>
              <a:rPr lang="en-US" altLang="en-US" sz="2800" dirty="0" smtClean="0"/>
              <a:t>clarity.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Include </a:t>
            </a:r>
            <a:r>
              <a:rPr lang="en-US" altLang="en-US" sz="2800" dirty="0"/>
              <a:t>comments in your data </a:t>
            </a:r>
            <a:r>
              <a:rPr lang="en-US" altLang="en-US" sz="2800" dirty="0" smtClean="0"/>
              <a:t>files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indicated by </a:t>
            </a:r>
            <a:r>
              <a:rPr lang="en-US" altLang="en-US" sz="2800" dirty="0" smtClean="0"/>
              <a:t>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Hints: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 smtClean="0"/>
              <a:t>Watch </a:t>
            </a:r>
            <a:r>
              <a:rPr lang="en-US" dirty="0"/>
              <a:t>for errors during the TPL2CPP phase of the compilation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Errors during the C++ compiler stage relate </a:t>
            </a:r>
            <a:r>
              <a:rPr lang="en-US" dirty="0"/>
              <a:t>to the CPP file and NOT the TPL file.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cout</a:t>
            </a:r>
            <a:r>
              <a:rPr lang="en-US" dirty="0" smtClean="0"/>
              <a:t>” to output variables to the screen so you can check that the function is being calculated correctly.</a:t>
            </a:r>
          </a:p>
          <a:p>
            <a:r>
              <a:rPr lang="en-US" dirty="0" smtClean="0"/>
              <a:t>Test code by writing </a:t>
            </a:r>
            <a:r>
              <a:rPr lang="en-US" dirty="0"/>
              <a:t>out intermediate results (you </a:t>
            </a:r>
            <a:r>
              <a:rPr lang="en-US" dirty="0" smtClean="0"/>
              <a:t>can </a:t>
            </a:r>
            <a:r>
              <a:rPr lang="en-US" dirty="0"/>
              <a:t>then check that the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</a:t>
            </a:r>
            <a:r>
              <a:rPr lang="en-US" dirty="0" smtClean="0"/>
              <a:t>values.</a:t>
            </a:r>
            <a:endParaRPr lang="en-US" dirty="0"/>
          </a:p>
          <a:p>
            <a:r>
              <a:rPr lang="en-US" dirty="0"/>
              <a:t>Never, ever, ever, believe your code is correct: always work on the assumption there is an error </a:t>
            </a:r>
            <a:r>
              <a:rPr lang="en-US" dirty="0" smtClean="0"/>
              <a:t>somewhere</a:t>
            </a:r>
            <a:r>
              <a:rPr lang="en-US" dirty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in fisheries, fitting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exercise in fisheries and wildlife science is fitting a model to some data.</a:t>
            </a:r>
          </a:p>
          <a:p>
            <a:r>
              <a:rPr lang="en-US" dirty="0" smtClean="0"/>
              <a:t>These models (and the data they are fit to) can be simple to more complicated.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 </a:t>
            </a:r>
            <a:r>
              <a:rPr lang="en-US" dirty="0" smtClean="0"/>
              <a:t>regressions</a:t>
            </a:r>
            <a:r>
              <a:rPr lang="en-US" dirty="0"/>
              <a:t>, stock-recruitment analysis, population dynamics models,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Optimization tools in statistical software (e.g. lm() or </a:t>
            </a:r>
            <a:r>
              <a:rPr lang="en-US" dirty="0" err="1" smtClean="0"/>
              <a:t>nls</a:t>
            </a:r>
            <a:r>
              <a:rPr lang="en-US" dirty="0" smtClean="0"/>
              <a:t>() in R) can be used in a lot of instances.</a:t>
            </a:r>
          </a:p>
          <a:p>
            <a:r>
              <a:rPr lang="en-US" dirty="0" smtClean="0"/>
              <a:t>Custom-built objective functions can also be helpful (e.g. using optimize() in R ).</a:t>
            </a:r>
          </a:p>
          <a:p>
            <a:r>
              <a:rPr lang="en-US" dirty="0" smtClean="0"/>
              <a:t>Sometimes these tools can be slow 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</a:p>
          <a:p>
            <a:r>
              <a:rPr lang="en-US" dirty="0" smtClean="0"/>
              <a:t>Mark-Recapture Experiment</a:t>
            </a:r>
          </a:p>
          <a:p>
            <a:r>
              <a:rPr lang="en-US" dirty="0" smtClean="0"/>
              <a:t>Reading: Cooch &amp; White (2009)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497D"/>
                </a:solidFill>
                <a:hlinkClick r:id="rId2"/>
              </a:rPr>
              <a:t>Fournier, D.A., H.J.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Skaug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J. Ancheta,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Ianelli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A. Magnusson, M.N. Maunder, A. Nielsen, and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Sibert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2012. AD Model Builder: using automatic differentiation for statistical inference of highly parameterized complex nonlinear models.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Optim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Methods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Softw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</a:t>
            </a:r>
            <a:r>
              <a:rPr lang="en-US" sz="2400" dirty="0" smtClean="0">
                <a:solidFill>
                  <a:srgbClr val="1F497D"/>
                </a:solidFill>
                <a:hlinkClick r:id="rId2"/>
              </a:rPr>
              <a:t>27:233-249.</a:t>
            </a:r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54158" b="3861"/>
          <a:stretch/>
        </p:blipFill>
        <p:spPr>
          <a:xfrm>
            <a:off x="3974471" y="108642"/>
            <a:ext cx="5031505" cy="65094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admb-project.org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Downloads</a:t>
            </a:r>
          </a:p>
          <a:p>
            <a:pPr marL="0" indent="0">
              <a:buNone/>
            </a:pPr>
            <a:r>
              <a:rPr lang="en-US" dirty="0" smtClean="0"/>
              <a:t>Documentation</a:t>
            </a:r>
          </a:p>
          <a:p>
            <a:pPr marL="0" indent="0">
              <a:buNone/>
            </a:pPr>
            <a:r>
              <a:rPr lang="en-US" dirty="0" smtClean="0"/>
              <a:t>User mailing list</a:t>
            </a:r>
          </a:p>
          <a:p>
            <a:pPr marL="0" indent="0">
              <a:buNone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2804872"/>
            <a:ext cx="4192449" cy="405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58" y="2804872"/>
            <a:ext cx="4229387" cy="40253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Card</a:t>
            </a:r>
          </a:p>
          <a:p>
            <a:r>
              <a:rPr lang="en-US" dirty="0"/>
              <a:t>http://www.admb-project.org/documentation/refcards</a:t>
            </a:r>
          </a:p>
        </p:txBody>
      </p:sp>
    </p:spTree>
    <p:extLst>
      <p:ext uri="{BB962C8B-B14F-4D97-AF65-F5344CB8AC3E}">
        <p14:creationId xmlns:p14="http://schemas.microsoft.com/office/powerpoint/2010/main" val="15687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Put simply, it is a package to help conduct optimization (parameter estimation) of highly nonlinear models</a:t>
            </a:r>
            <a:r>
              <a:rPr lang="en-US" sz="2400" dirty="0" smtClean="0"/>
              <a:t>. It includes:</a:t>
            </a:r>
            <a:endParaRPr lang="en-US" sz="2400" dirty="0" smtClean="0"/>
          </a:p>
          <a:p>
            <a:r>
              <a:rPr lang="en-US" sz="2400" dirty="0" smtClean="0"/>
              <a:t>Tools </a:t>
            </a:r>
            <a:r>
              <a:rPr lang="en-US" sz="2400" dirty="0"/>
              <a:t>for reading in most interesting data </a:t>
            </a:r>
            <a:r>
              <a:rPr lang="en-US" sz="2400" dirty="0" smtClean="0"/>
              <a:t>objects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number, vector, matrix, 3darray, ragged arrays, strings, ...)</a:t>
            </a:r>
          </a:p>
          <a:p>
            <a:r>
              <a:rPr lang="en-US" sz="2400" dirty="0"/>
              <a:t>Tools for specifying model parameters (unbounded, </a:t>
            </a:r>
            <a:r>
              <a:rPr lang="en-US" sz="2400" dirty="0" smtClean="0"/>
              <a:t>bounded, </a:t>
            </a:r>
            <a:r>
              <a:rPr lang="en-US" sz="2400" dirty="0"/>
              <a:t>summing to zero, vectors of, matrix of, ...)</a:t>
            </a:r>
          </a:p>
          <a:p>
            <a:r>
              <a:rPr lang="en-US" sz="2400" dirty="0"/>
              <a:t>A simple way to set up optimization in </a:t>
            </a:r>
            <a:r>
              <a:rPr lang="en-US" sz="2400" dirty="0" smtClean="0"/>
              <a:t>phases.</a:t>
            </a:r>
            <a:endParaRPr lang="en-US" sz="2400" dirty="0"/>
          </a:p>
          <a:p>
            <a:r>
              <a:rPr lang="en-US" sz="2400" dirty="0"/>
              <a:t>Helpful functions (</a:t>
            </a:r>
            <a:r>
              <a:rPr lang="en-US" sz="2400" dirty="0" err="1"/>
              <a:t>gammaln</a:t>
            </a:r>
            <a:r>
              <a:rPr lang="en-US" sz="2400" dirty="0"/>
              <a:t>, </a:t>
            </a:r>
            <a:r>
              <a:rPr lang="en-US" sz="2400" dirty="0" err="1"/>
              <a:t>choleski</a:t>
            </a:r>
            <a:r>
              <a:rPr lang="en-US" sz="2400" dirty="0"/>
              <a:t> </a:t>
            </a:r>
            <a:r>
              <a:rPr lang="en-US" sz="2400" dirty="0" err="1"/>
              <a:t>decomp</a:t>
            </a:r>
            <a:r>
              <a:rPr lang="en-US" sz="2400" dirty="0"/>
              <a:t>, </a:t>
            </a:r>
            <a:r>
              <a:rPr lang="en-US" sz="2400" dirty="0" err="1"/>
              <a:t>inv</a:t>
            </a:r>
            <a:r>
              <a:rPr lang="en-US" sz="2400" dirty="0"/>
              <a:t>, </a:t>
            </a:r>
            <a:r>
              <a:rPr lang="en-US" sz="2400" dirty="0" smtClean="0"/>
              <a:t>…).</a:t>
            </a:r>
            <a:endParaRPr lang="en-US" sz="2400" dirty="0" smtClean="0"/>
          </a:p>
          <a:p>
            <a:r>
              <a:rPr lang="en-US" altLang="en-US" sz="2400" dirty="0" smtClean="0"/>
              <a:t>Calculations for </a:t>
            </a:r>
            <a:r>
              <a:rPr lang="en-US" altLang="en-US" sz="2400" dirty="0"/>
              <a:t>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estimating asymptotic variance-covariance </a:t>
            </a:r>
            <a:r>
              <a:rPr lang="en-US" altLang="en-US" sz="2000" dirty="0" smtClean="0"/>
              <a:t>matrices,</a:t>
            </a:r>
            <a:endParaRPr lang="en-US" altLang="en-US" sz="2000" dirty="0" smtClean="0"/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computing likelihood </a:t>
            </a:r>
            <a:r>
              <a:rPr lang="en-US" altLang="en-US" sz="2000" dirty="0" smtClean="0"/>
              <a:t>profiles,</a:t>
            </a:r>
            <a:endParaRPr lang="en-US" altLang="en-US" sz="2000" dirty="0" smtClean="0"/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sampling parameter vectors from Bayesian posteriors using Markov Chain Monte Carlo (MCMC) algorithm.</a:t>
            </a:r>
          </a:p>
          <a:p>
            <a:r>
              <a:rPr lang="en-US" sz="2400" dirty="0" smtClean="0"/>
              <a:t>capacity </a:t>
            </a:r>
            <a:r>
              <a:rPr lang="en-US" sz="2400" dirty="0" smtClean="0"/>
              <a:t>to deal very well with random effects (mixed effects) models.   [Ask later about TMB…]</a:t>
            </a:r>
          </a:p>
        </p:txBody>
      </p:sp>
      <p:pic>
        <p:nvPicPr>
          <p:cNvPr id="4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statistical stock assessment software in use today are written in ADMB.</a:t>
            </a:r>
          </a:p>
          <a:p>
            <a:pPr marL="457200" lvl="1" indent="0">
              <a:buNone/>
            </a:pPr>
            <a:r>
              <a:rPr lang="en-US" dirty="0" smtClean="0"/>
              <a:t>	e.g</a:t>
            </a:r>
            <a:r>
              <a:rPr lang="en-US" dirty="0"/>
              <a:t>. ASAP, Stock Synthesis, CASAL,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With ADMB you write a template file that contains your model specification, and how the data relate to the model (objective function).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ADMB is </a:t>
            </a:r>
            <a:r>
              <a:rPr lang="en-US" altLang="en-US" dirty="0"/>
              <a:t>fast because the minimization algorithm uses analytical derivatives and a quasi-Newton algorithm.</a:t>
            </a:r>
          </a:p>
          <a:p>
            <a:r>
              <a:rPr lang="en-US" dirty="0" smtClean="0"/>
              <a:t>You need to specify the objective function, but ADMB takes care of the minimization </a:t>
            </a:r>
            <a:r>
              <a:rPr lang="en-US" dirty="0" smtClean="0"/>
              <a:t>procedure.</a:t>
            </a:r>
          </a:p>
          <a:p>
            <a:r>
              <a:rPr lang="en-US" altLang="en-US" dirty="0" smtClean="0"/>
              <a:t>There is no need to supply the derivatives of the function to be minimized with respect to the parameters; these are computed automatically using Reverse Mode </a:t>
            </a:r>
            <a:r>
              <a:rPr lang="en-US" altLang="en-US" dirty="0" err="1" smtClean="0"/>
              <a:t>Autodifferentiation</a:t>
            </a:r>
            <a:r>
              <a:rPr lang="en-US" altLang="en-US" dirty="0" smtClean="0"/>
              <a:t> (the ‘AD’).</a:t>
            </a:r>
          </a:p>
          <a:p>
            <a:endParaRPr lang="en-US" dirty="0" smtClean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Generally fall in to one of two categories</a:t>
            </a:r>
          </a:p>
          <a:p>
            <a:r>
              <a:rPr lang="en-US" b="1" dirty="0" smtClean="0"/>
              <a:t>Interpreted languages</a:t>
            </a:r>
            <a:r>
              <a:rPr lang="en-US" dirty="0" smtClean="0"/>
              <a:t> immediately execute commands. </a:t>
            </a:r>
          </a:p>
          <a:p>
            <a:endParaRPr lang="en-US" b="1" dirty="0" smtClean="0"/>
          </a:p>
          <a:p>
            <a:r>
              <a:rPr lang="en-US" b="1" dirty="0" smtClean="0"/>
              <a:t>Compiled </a:t>
            </a:r>
            <a:r>
              <a:rPr lang="en-US" b="1" dirty="0"/>
              <a:t>languages</a:t>
            </a:r>
            <a:r>
              <a:rPr lang="en-US" dirty="0"/>
              <a:t> are written in a code that can be executed directly on a computer’s processor. Compilers take your source code and turn it into object code that can be used by the processor, and create an executable that can run this code.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72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-static.odesk.com/blog/uploads/sites/3/2015/06/10132943/Compiled-vs-Interpreted-Languages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0987"/>
            <a:ext cx="8953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0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is an example of an interpreted language.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76068"/>
            <a:ext cx="8229600" cy="1664219"/>
          </a:xfrm>
        </p:spPr>
        <p:txBody>
          <a:bodyPr/>
          <a:lstStyle/>
          <a:p>
            <a:r>
              <a:rPr lang="en-US" dirty="0" smtClean="0"/>
              <a:t>Typing 2+2 into the command prompt gives the result instantly. The code is executed as it is parsed.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00125"/>
            <a:ext cx="6991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3163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2153</TotalTime>
  <Words>2557</Words>
  <Application>Microsoft Macintosh PowerPoint</Application>
  <PresentationFormat>On-screen Show (4:3)</PresentationFormat>
  <Paragraphs>371</Paragraphs>
  <Slides>43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Today’s Outline</vt:lpstr>
      <vt:lpstr>Model Building, Using, Developing</vt:lpstr>
      <vt:lpstr>Models in fisheries, fitting to data</vt:lpstr>
      <vt:lpstr>What is AD Model Builder?</vt:lpstr>
      <vt:lpstr>What is AD Model Builder? </vt:lpstr>
      <vt:lpstr>Types of programming languages</vt:lpstr>
      <vt:lpstr>PowerPoint Presentation</vt:lpstr>
      <vt:lpstr>R is an example of an interpreted language.</vt:lpstr>
      <vt:lpstr>PowerPoint Presentation</vt:lpstr>
      <vt:lpstr>ADMB is a compiled language</vt:lpstr>
      <vt:lpstr>Specifying the Problem – the ADMB approach</vt:lpstr>
      <vt:lpstr>Work environment – text editor and shell</vt:lpstr>
      <vt:lpstr>Work environment – ADMB-IDE</vt:lpstr>
      <vt:lpstr>Compile .tpl to create executable. </vt:lpstr>
      <vt:lpstr>Running your executable  (.dat file required)</vt:lpstr>
      <vt:lpstr>Example: Linear regression</vt:lpstr>
      <vt:lpstr>Example (Linear Regression) .tpl file structure</vt:lpstr>
      <vt:lpstr>PowerPoint Presentation</vt:lpstr>
      <vt:lpstr>Example  (Linear Regression) Adding Output</vt:lpstr>
      <vt:lpstr>Example (Linear Regression) Output Files</vt:lpstr>
      <vt:lpstr>This problem could have been done by hand or in EXCEL using SOLVER (or using lm() in R, or…..) </vt:lpstr>
      <vt:lpstr>Dissecting The Program (arithmetic)</vt:lpstr>
      <vt:lpstr>Something About Arithmetic</vt:lpstr>
      <vt:lpstr>Declaring Variables</vt:lpstr>
      <vt:lpstr>Data Types</vt:lpstr>
      <vt:lpstr>Variable Names</vt:lpstr>
      <vt:lpstr>Programming the Procedure Section (The “if” statement)</vt:lpstr>
      <vt:lpstr>Programming the Procedure Section (Constructing conditions)</vt:lpstr>
      <vt:lpstr>Programming the Procedure Section The “for” statement</vt:lpstr>
      <vt:lpstr>Arrays, Matrices, and 3d-arrays</vt:lpstr>
      <vt:lpstr>Built-in Functions in ADMB (Mathematical functions)</vt:lpstr>
      <vt:lpstr>Built-in Functions in ADMB-II  (Vector &amp; matrix functions)</vt:lpstr>
      <vt:lpstr>Built-in Functions in ADMB  (Extraction functions)</vt:lpstr>
      <vt:lpstr>Built-in Functions in ADMB-IV  (Statistical functions)</vt:lpstr>
      <vt:lpstr>Crashes  (because $%@&amp; happens)</vt:lpstr>
      <vt:lpstr>Programming Style</vt:lpstr>
      <vt:lpstr>Programming Style</vt:lpstr>
      <vt:lpstr>Programming Hints: Debugging</vt:lpstr>
      <vt:lpstr>What’s Next?</vt:lpstr>
      <vt:lpstr>Reading</vt:lpstr>
      <vt:lpstr>Resources</vt:lpstr>
      <vt:lpstr>Additional Resources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250</cp:revision>
  <dcterms:created xsi:type="dcterms:W3CDTF">2014-06-04T00:44:42Z</dcterms:created>
  <dcterms:modified xsi:type="dcterms:W3CDTF">2015-08-30T14:04:41Z</dcterms:modified>
  <cp:category/>
</cp:coreProperties>
</file>